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323" r:id="rId3"/>
    <p:sldId id="324" r:id="rId4"/>
    <p:sldId id="328" r:id="rId5"/>
    <p:sldId id="329" r:id="rId6"/>
    <p:sldId id="332" r:id="rId7"/>
    <p:sldId id="334" r:id="rId8"/>
    <p:sldId id="333" r:id="rId9"/>
    <p:sldId id="335" r:id="rId10"/>
    <p:sldId id="346" r:id="rId11"/>
    <p:sldId id="349" r:id="rId12"/>
    <p:sldId id="350" r:id="rId13"/>
    <p:sldId id="348" r:id="rId14"/>
    <p:sldId id="347" r:id="rId15"/>
    <p:sldId id="351" r:id="rId16"/>
    <p:sldId id="325" r:id="rId17"/>
    <p:sldId id="326" r:id="rId18"/>
    <p:sldId id="336" r:id="rId19"/>
    <p:sldId id="352" r:id="rId20"/>
    <p:sldId id="337" r:id="rId21"/>
    <p:sldId id="338" r:id="rId22"/>
    <p:sldId id="353" r:id="rId23"/>
    <p:sldId id="327" r:id="rId24"/>
    <p:sldId id="340" r:id="rId25"/>
    <p:sldId id="339" r:id="rId26"/>
    <p:sldId id="342" r:id="rId27"/>
    <p:sldId id="341" r:id="rId28"/>
    <p:sldId id="345" r:id="rId29"/>
    <p:sldId id="330" r:id="rId30"/>
    <p:sldId id="331" r:id="rId31"/>
    <p:sldId id="343" r:id="rId32"/>
    <p:sldId id="344" r:id="rId33"/>
    <p:sldId id="291" r:id="rId3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437" autoAdjust="0"/>
  </p:normalViewPr>
  <p:slideViewPr>
    <p:cSldViewPr snapToGrid="0" snapToObjects="1">
      <p:cViewPr varScale="1">
        <p:scale>
          <a:sx n="139" d="100"/>
          <a:sy n="139" d="100"/>
        </p:scale>
        <p:origin x="-512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2/28/15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2/28/15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hyperlink" Target="https://github.com/bitcoin/bitcoin/blob/v0.1.5/script.cpp%23L41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tcoin/bitcoin/blob/v0.1.5/script.cpp%23L58" TargetMode="External"/><Relationship Id="rId4" Type="http://schemas.openxmlformats.org/officeDocument/2006/relationships/hyperlink" Target="https://github.com/bitcoin/bitcoin/blob/v0.1.5/script.cpp%23L41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41e6e4caba9899ce7c165b0784461c55c867ee24/src/script/interpreter.cpp%23L524" TargetMode="Externa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hyperlink" Target="https://github.com/bitcoin/bitcoin/blob/v0.1.5/script.cpp%23L170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41e6e4caba9899ce7c165b0784461c55c867ee24/src/script/interpreter.cpp%23L524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3" Type="http://schemas.openxmlformats.org/officeDocument/2006/relationships/hyperlink" Target="https://github.com/bitcoin/bitcoin/blob/v0.1.5/script.cpp%23L170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tcsuite/btcd/blob/c153596542b3d87dd774c29aa5be5117ac01a234/txscript/opcode.go%23L1239" TargetMode="External"/><Relationship Id="rId4" Type="http://schemas.openxmlformats.org/officeDocument/2006/relationships/image" Target="../media/image15.png"/><Relationship Id="rId5" Type="http://schemas.openxmlformats.org/officeDocument/2006/relationships/hyperlink" Target="https://github.com/bitcoin/bitcoin/blob/41e6e4caba9899ce7c165b0784461c55c867ee24/src/script/interpreter.cpp%23L397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blockexplorer.bitcoin-class.org/rawtx/f2d90b4ee862c328f42fb24ca5a84051a495af1de0f8d129a5b33cd98822719a" TargetMode="Externa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7182" b="17737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3860" y="220542"/>
            <a:ext cx="3083251" cy="1077218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Class </a:t>
            </a:r>
            <a:r>
              <a:rPr lang="en-US" sz="3200" dirty="0" smtClean="0">
                <a:solidFill>
                  <a:srgbClr val="EBF1DE"/>
                </a:solidFill>
              </a:rPr>
              <a:t>15:</a:t>
            </a:r>
            <a:endParaRPr lang="en-US" sz="3200" dirty="0" smtClean="0">
              <a:solidFill>
                <a:srgbClr val="EBF1DE"/>
              </a:solidFill>
            </a:endParaRPr>
          </a:p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Script</a:t>
            </a:r>
            <a:endParaRPr lang="en-US" sz="32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50437"/>
            <a:ext cx="8229600" cy="857250"/>
          </a:xfrm>
        </p:spPr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1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 descr="Screen Shot 2015-03-04 at 12.51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90" y="116794"/>
            <a:ext cx="8051423" cy="47343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3429000" y="4400550"/>
            <a:ext cx="5405646" cy="338554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3"/>
              </a:rPr>
              <a:t>https://</a:t>
            </a:r>
            <a:r>
              <a:rPr lang="en-US" sz="1600" dirty="0" err="1">
                <a:hlinkClick r:id="rId3"/>
              </a:rPr>
              <a:t>github.com</a:t>
            </a:r>
            <a:r>
              <a:rPr lang="en-US" sz="1600" dirty="0">
                <a:hlinkClick r:id="rId3"/>
              </a:rPr>
              <a:t>/</a:t>
            </a:r>
            <a:r>
              <a:rPr lang="en-US" sz="1600" dirty="0" err="1">
                <a:hlinkClick r:id="rId3"/>
              </a:rPr>
              <a:t>bitcoin</a:t>
            </a:r>
            <a:r>
              <a:rPr lang="en-US" sz="1600" dirty="0">
                <a:hlinkClick r:id="rId3"/>
              </a:rPr>
              <a:t>/</a:t>
            </a:r>
            <a:r>
              <a:rPr lang="en-US" sz="1600" dirty="0" err="1">
                <a:hlinkClick r:id="rId3"/>
              </a:rPr>
              <a:t>bitcoin</a:t>
            </a:r>
            <a:r>
              <a:rPr lang="en-US" sz="1600" dirty="0">
                <a:hlinkClick r:id="rId3"/>
              </a:rPr>
              <a:t>/blob/v0.1.5/script.cpp#L41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6465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 descr="Screen Shot 2015-03-04 at 12.59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38119" cy="5143500"/>
          </a:xfrm>
          <a:prstGeom prst="rect">
            <a:avLst/>
          </a:prstGeom>
        </p:spPr>
      </p:pic>
      <p:sp>
        <p:nvSpPr>
          <p:cNvPr id="4" name="TextBox 3">
            <a:hlinkClick r:id="rId3"/>
          </p:cNvPr>
          <p:cNvSpPr txBox="1"/>
          <p:nvPr/>
        </p:nvSpPr>
        <p:spPr>
          <a:xfrm>
            <a:off x="3429000" y="4400550"/>
            <a:ext cx="5509641" cy="338554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4"/>
              </a:rPr>
              <a:t>https://github.com/bitcoin/bitcoin/blob/v0.1.5/script.cpp#</a:t>
            </a:r>
            <a:r>
              <a:rPr lang="en-US" sz="1600" dirty="0" smtClean="0">
                <a:hlinkClick r:id="rId4"/>
              </a:rPr>
              <a:t>L58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6543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 descr="Screen Shot 2015-03-04 at 12.46.30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40" y="1449155"/>
            <a:ext cx="7770732" cy="22326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57200" y="1123950"/>
            <a:ext cx="71994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hlinkClick r:id="rId2"/>
              </a:rPr>
              <a:t>https://</a:t>
            </a:r>
            <a:r>
              <a:rPr lang="en-US" sz="1100" dirty="0" err="1">
                <a:hlinkClick r:id="rId2"/>
              </a:rPr>
              <a:t>github.com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/blob/41e6e4caba9899ce7c165b0784461c55c867ee24/</a:t>
            </a:r>
            <a:r>
              <a:rPr lang="en-US" sz="1100" dirty="0" err="1">
                <a:hlinkClick r:id="rId2"/>
              </a:rPr>
              <a:t>src</a:t>
            </a:r>
            <a:r>
              <a:rPr lang="en-US" sz="1100" dirty="0">
                <a:hlinkClick r:id="rId2"/>
              </a:rPr>
              <a:t>/script/interpreter.cpp#L524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26889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 descr="Screen Shot 2015-03-04 at 12.46.30 PM.png">
            <a:hlinkClick r:id="rId2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4"/>
          <a:stretch/>
        </p:blipFill>
        <p:spPr>
          <a:xfrm>
            <a:off x="269469" y="407665"/>
            <a:ext cx="6201497" cy="22326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269469" y="146055"/>
            <a:ext cx="71994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hlinkClick r:id="rId2"/>
              </a:rPr>
              <a:t>https://</a:t>
            </a:r>
            <a:r>
              <a:rPr lang="en-US" sz="1100" dirty="0" err="1">
                <a:hlinkClick r:id="rId2"/>
              </a:rPr>
              <a:t>github.com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/blob/41e6e4caba9899ce7c165b0784461c55c867ee24/</a:t>
            </a:r>
            <a:r>
              <a:rPr lang="en-US" sz="1100" dirty="0" err="1">
                <a:hlinkClick r:id="rId2"/>
              </a:rPr>
              <a:t>src</a:t>
            </a:r>
            <a:r>
              <a:rPr lang="en-US" sz="1100" dirty="0">
                <a:hlinkClick r:id="rId2"/>
              </a:rPr>
              <a:t>/script/interpreter.cpp#L524</a:t>
            </a:r>
            <a:endParaRPr lang="en-US" sz="1100" dirty="0"/>
          </a:p>
        </p:txBody>
      </p:sp>
      <p:pic>
        <p:nvPicPr>
          <p:cNvPr id="7" name="Picture 6" descr="Screen Shot 2015-03-04 at 12.48.05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2"/>
          <a:stretch/>
        </p:blipFill>
        <p:spPr>
          <a:xfrm>
            <a:off x="4495799" y="2038350"/>
            <a:ext cx="4339821" cy="29472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7593949" y="2038350"/>
            <a:ext cx="1241671" cy="369332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Version 0.1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3407" y="3992379"/>
            <a:ext cx="3508664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Project idea: look at how </a:t>
            </a:r>
            <a:r>
              <a:rPr lang="en-US" dirty="0" err="1" smtClean="0"/>
              <a:t>bitcoin</a:t>
            </a:r>
            <a:r>
              <a:rPr lang="en-US" dirty="0" smtClean="0"/>
              <a:t> core code has evolved over time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715000" y="410742"/>
            <a:ext cx="752054" cy="369332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2F2F2"/>
                </a:solidFill>
              </a:rPr>
              <a:t>Latest</a:t>
            </a:r>
            <a:endParaRPr lang="en-US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456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 descr="Screen Shot 2015-03-04 at 1.00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0"/>
            <a:ext cx="734497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33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83593" y="321219"/>
            <a:ext cx="8561166" cy="424731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pl-PL" dirty="0" err="1"/>
              <a:t>Vout</a:t>
            </a:r>
            <a:r>
              <a:rPr lang="pl-PL" dirty="0"/>
              <a:t>: ([]</a:t>
            </a:r>
            <a:r>
              <a:rPr lang="pl-PL" dirty="0" err="1"/>
              <a:t>btcjson.Vout</a:t>
            </a:r>
            <a:r>
              <a:rPr lang="pl-PL" dirty="0"/>
              <a:t>) (len=2 cap=4) {</a:t>
            </a:r>
          </a:p>
          <a:p>
            <a:r>
              <a:rPr lang="pl-PL" dirty="0"/>
              <a:t>  (</a:t>
            </a:r>
            <a:r>
              <a:rPr lang="pl-PL" dirty="0" err="1"/>
              <a:t>btcjson.Vout</a:t>
            </a:r>
            <a:r>
              <a:rPr lang="pl-PL" dirty="0"/>
              <a:t>) {</a:t>
            </a:r>
          </a:p>
          <a:p>
            <a:r>
              <a:rPr lang="pl-PL" dirty="0"/>
              <a:t>   Value: (float64) 229,</a:t>
            </a:r>
          </a:p>
          <a:p>
            <a:r>
              <a:rPr lang="pl-PL" dirty="0"/>
              <a:t>   N: (uint32) 0,</a:t>
            </a:r>
          </a:p>
          <a:p>
            <a:r>
              <a:rPr lang="pl-PL" dirty="0"/>
              <a:t>   </a:t>
            </a:r>
            <a:r>
              <a:rPr lang="pl-PL" dirty="0" err="1"/>
              <a:t>ScriptPubKey</a:t>
            </a:r>
            <a:r>
              <a:rPr lang="pl-PL" dirty="0"/>
              <a:t>: (</a:t>
            </a:r>
            <a:r>
              <a:rPr lang="pl-PL" dirty="0" err="1"/>
              <a:t>btcjson.ScriptPubKeyResult</a:t>
            </a:r>
            <a:r>
              <a:rPr lang="pl-PL" dirty="0"/>
              <a:t>) {</a:t>
            </a:r>
          </a:p>
          <a:p>
            <a:r>
              <a:rPr lang="pl-PL" dirty="0"/>
              <a:t>    </a:t>
            </a:r>
            <a:r>
              <a:rPr lang="pl-PL" dirty="0" err="1"/>
              <a:t>Asm</a:t>
            </a:r>
            <a:r>
              <a:rPr lang="pl-PL" dirty="0"/>
              <a:t>: (string) (len=85) "</a:t>
            </a:r>
            <a:r>
              <a:rPr lang="pl-PL" b="1" dirty="0">
                <a:solidFill>
                  <a:srgbClr val="000090"/>
                </a:solidFill>
              </a:rPr>
              <a:t>OP_DUP OP_HASH160 d6980467719f0e93e9742b6389e09117b6b630a3 OP_EQUALVERIFY OP_CHECKSIG</a:t>
            </a:r>
            <a:r>
              <a:rPr lang="pl-PL" dirty="0"/>
              <a:t>",</a:t>
            </a:r>
          </a:p>
          <a:p>
            <a:r>
              <a:rPr lang="pl-PL" dirty="0"/>
              <a:t>    </a:t>
            </a:r>
            <a:r>
              <a:rPr lang="pl-PL" dirty="0" err="1"/>
              <a:t>Hex</a:t>
            </a:r>
            <a:r>
              <a:rPr lang="pl-PL" dirty="0"/>
              <a:t>: (string) (len=50) "76a914d6980467719f0e93e9742b6389e09117b6b630a388ac",</a:t>
            </a:r>
          </a:p>
          <a:p>
            <a:r>
              <a:rPr lang="pl-PL" dirty="0"/>
              <a:t>    </a:t>
            </a:r>
            <a:r>
              <a:rPr lang="pl-PL" dirty="0" err="1"/>
              <a:t>ReqSigs</a:t>
            </a:r>
            <a:r>
              <a:rPr lang="pl-PL" dirty="0"/>
              <a:t>: (int32) 1,</a:t>
            </a:r>
          </a:p>
          <a:p>
            <a:r>
              <a:rPr lang="pl-PL" dirty="0"/>
              <a:t>    </a:t>
            </a:r>
            <a:r>
              <a:rPr lang="pl-PL" dirty="0" err="1"/>
              <a:t>Type</a:t>
            </a:r>
            <a:r>
              <a:rPr lang="pl-PL" dirty="0"/>
              <a:t>: (string) (len=10) "</a:t>
            </a:r>
            <a:r>
              <a:rPr lang="pl-PL" dirty="0" err="1"/>
              <a:t>pubkeyhash</a:t>
            </a:r>
            <a:r>
              <a:rPr lang="pl-PL" dirty="0"/>
              <a:t>",</a:t>
            </a:r>
          </a:p>
          <a:p>
            <a:r>
              <a:rPr lang="pl-PL" dirty="0"/>
              <a:t>    </a:t>
            </a:r>
            <a:r>
              <a:rPr lang="pl-PL" dirty="0" err="1"/>
              <a:t>Addresses</a:t>
            </a:r>
            <a:r>
              <a:rPr lang="pl-PL" dirty="0"/>
              <a:t>: ([]string) (len=1 cap=4) {</a:t>
            </a:r>
          </a:p>
          <a:p>
            <a:r>
              <a:rPr lang="pl-PL" dirty="0"/>
              <a:t>     (string) (len=34) "PsVSrUSQf72X6GWFQXJPxR7WSAPVRb1gWx"</a:t>
            </a:r>
          </a:p>
          <a:p>
            <a:r>
              <a:rPr lang="pl-PL" dirty="0"/>
              <a:t>    }</a:t>
            </a:r>
          </a:p>
          <a:p>
            <a:r>
              <a:rPr lang="pl-PL" dirty="0"/>
              <a:t>   }</a:t>
            </a:r>
          </a:p>
          <a:p>
            <a:r>
              <a:rPr lang="pl-PL" dirty="0"/>
              <a:t>  },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89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94932" y="422513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d6980467719f0e93e9742b6389e09117b6b630a3 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30463" y="2156067"/>
            <a:ext cx="82051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OP_DUP</a:t>
            </a:r>
            <a:r>
              <a:rPr lang="en-US" dirty="0" smtClean="0"/>
              <a:t> [x] 				Duplicates the top stack item</a:t>
            </a:r>
          </a:p>
          <a:p>
            <a:endParaRPr lang="en-US" b="1" dirty="0" smtClean="0"/>
          </a:p>
          <a:p>
            <a:r>
              <a:rPr lang="en-US" b="1" dirty="0" smtClean="0"/>
              <a:t>OP_HASH160</a:t>
            </a:r>
            <a:r>
              <a:rPr lang="en-US" dirty="0" smtClean="0"/>
              <a:t> [x]			Replaces top of stack with RIPEMD160(SHA256([top]))</a:t>
            </a:r>
          </a:p>
          <a:p>
            <a:endParaRPr lang="en-US" b="1" dirty="0" smtClean="0"/>
          </a:p>
          <a:p>
            <a:r>
              <a:rPr lang="en-US" b="1" dirty="0" smtClean="0"/>
              <a:t>OP_EQUALVERIFY</a:t>
            </a:r>
            <a:r>
              <a:rPr lang="en-US" dirty="0" smtClean="0"/>
              <a:t> [x1] [x2]	If top two items are equal, outputs True; </a:t>
            </a:r>
          </a:p>
          <a:p>
            <a:r>
              <a:rPr lang="en-US" dirty="0"/>
              <a:t>	</a:t>
            </a:r>
            <a:r>
              <a:rPr lang="en-US" dirty="0" smtClean="0"/>
              <a:t>					otherwise, marks transaction as </a:t>
            </a:r>
            <a:r>
              <a:rPr lang="en-US" b="1" dirty="0" smtClean="0"/>
              <a:t>Invalid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b="1" dirty="0" smtClean="0"/>
              <a:t>OP_CHECKSIG</a:t>
            </a:r>
            <a:r>
              <a:rPr lang="en-US" dirty="0"/>
              <a:t> </a:t>
            </a:r>
            <a:r>
              <a:rPr lang="en-US" dirty="0" smtClean="0"/>
              <a:t>[</a:t>
            </a:r>
            <a:r>
              <a:rPr lang="en-US" dirty="0" err="1" smtClean="0"/>
              <a:t>pubkey</a:t>
            </a:r>
            <a:r>
              <a:rPr lang="en-US" dirty="0" smtClean="0"/>
              <a:t>] [sig]	Checks that </a:t>
            </a:r>
            <a:r>
              <a:rPr lang="en-US" dirty="0" err="1" smtClean="0"/>
              <a:t>E_pubkey</a:t>
            </a:r>
            <a:r>
              <a:rPr lang="en-US" dirty="0" smtClean="0"/>
              <a:t>(sig)([entire transaction])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92388" y="975229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13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42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pic>
        <p:nvPicPr>
          <p:cNvPr id="3" name="Picture 2" descr="Screen Shot 2015-03-04 at 1.0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91" y="0"/>
            <a:ext cx="6333565" cy="514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643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 smtClean="0"/>
              <a:t>Bitcoin</a:t>
            </a:r>
            <a:r>
              <a:rPr lang="en-US" b="1" dirty="0" smtClean="0"/>
              <a:t> Script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Language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Transactions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28800" y="3638550"/>
            <a:ext cx="6785857" cy="64633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Reminders: </a:t>
            </a:r>
            <a:r>
              <a:rPr lang="en-US" dirty="0" smtClean="0"/>
              <a:t>Project 2 due </a:t>
            </a:r>
            <a:r>
              <a:rPr lang="en-US" b="1" dirty="0" smtClean="0"/>
              <a:t>tomorrow</a:t>
            </a:r>
            <a:r>
              <a:rPr lang="en-US" dirty="0" smtClean="0"/>
              <a:t> (that’s this Thursday not </a:t>
            </a:r>
            <a:r>
              <a:rPr lang="en-US" b="1" dirty="0" smtClean="0"/>
              <a:t>next</a:t>
            </a:r>
            <a:r>
              <a:rPr lang="en-US" dirty="0" smtClean="0"/>
              <a:t>)</a:t>
            </a:r>
          </a:p>
          <a:p>
            <a:r>
              <a:rPr lang="en-US" b="1" dirty="0" smtClean="0"/>
              <a:t>Project Ideas: </a:t>
            </a:r>
            <a:r>
              <a:rPr lang="en-US" dirty="0" smtClean="0"/>
              <a:t>preliminary project proposal will be due March 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9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 descr="Screen Shot 2015-03-04 at 11.19.00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396"/>
          <a:stretch/>
        </p:blipFill>
        <p:spPr>
          <a:xfrm>
            <a:off x="968879" y="1063229"/>
            <a:ext cx="7137135" cy="34955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467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 descr="Screen Shot 2015-03-04 at 11.19.00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396"/>
          <a:stretch/>
        </p:blipFill>
        <p:spPr>
          <a:xfrm>
            <a:off x="183084" y="1136317"/>
            <a:ext cx="4157061" cy="20360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2019310" y="3029648"/>
            <a:ext cx="6533059" cy="646331"/>
          </a:xfrm>
          <a:prstGeom prst="rect">
            <a:avLst/>
          </a:prstGeom>
          <a:solidFill>
            <a:srgbClr val="E6B9B8"/>
          </a:solidFill>
        </p:spPr>
        <p:txBody>
          <a:bodyPr wrap="square">
            <a:spAutoFit/>
          </a:bodyPr>
          <a:lstStyle/>
          <a:p>
            <a:r>
              <a:rPr lang="en-US" b="1" dirty="0" smtClean="0"/>
              <a:t>&lt;signature&gt; </a:t>
            </a:r>
          </a:p>
          <a:p>
            <a:r>
              <a:rPr lang="en-US" b="1" dirty="0" smtClean="0"/>
              <a:t>&lt;pub key&gt;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4975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“Pay-to-Script-Hash”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990600" y="2190750"/>
            <a:ext cx="6533059" cy="1200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sz="2400" b="1" dirty="0" smtClean="0"/>
              <a:t>OP_HASH160</a:t>
            </a:r>
            <a:r>
              <a:rPr lang="pl-PL" sz="2400" dirty="0" smtClean="0"/>
              <a:t> </a:t>
            </a:r>
          </a:p>
          <a:p>
            <a:r>
              <a:rPr lang="pl-PL" sz="2400" i="1" dirty="0" smtClean="0"/>
              <a:t>[20-byte </a:t>
            </a:r>
            <a:r>
              <a:rPr lang="pl-PL" sz="2400" i="1" dirty="0" err="1" smtClean="0"/>
              <a:t>hash</a:t>
            </a:r>
            <a:r>
              <a:rPr lang="pl-PL" sz="2400" i="1" dirty="0" smtClean="0"/>
              <a:t>]</a:t>
            </a:r>
          </a:p>
          <a:p>
            <a:r>
              <a:rPr lang="pl-PL" sz="2400" b="1" dirty="0" smtClean="0"/>
              <a:t>OP_EQUAL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-96319" y="2665367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96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Unlocking/Locking (pre-2010)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73401" y="2642532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&lt;</a:t>
            </a:r>
            <a:r>
              <a:rPr lang="pl-PL" i="1" dirty="0" err="1" smtClean="0"/>
              <a:t>bitcoin</a:t>
            </a:r>
            <a:r>
              <a:rPr lang="pl-PL" i="1" dirty="0" smtClean="0"/>
              <a:t> </a:t>
            </a:r>
            <a:r>
              <a:rPr lang="pl-PL" i="1" dirty="0" err="1" smtClean="0"/>
              <a:t>address</a:t>
            </a:r>
            <a:r>
              <a:rPr lang="pl-PL" i="1" dirty="0" smtClean="0"/>
              <a:t> (</a:t>
            </a:r>
            <a:r>
              <a:rPr lang="pl-PL" i="1" dirty="0" err="1" smtClean="0"/>
              <a:t>hash</a:t>
            </a:r>
            <a:r>
              <a:rPr lang="pl-PL" i="1" dirty="0" smtClean="0"/>
              <a:t> of public </a:t>
            </a:r>
            <a:r>
              <a:rPr lang="pl-PL" i="1" dirty="0" err="1" smtClean="0"/>
              <a:t>key</a:t>
            </a:r>
            <a:r>
              <a:rPr lang="pl-PL" i="1" dirty="0" smtClean="0"/>
              <a:t>)&gt;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86081" y="319524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73401" y="1600283"/>
            <a:ext cx="6533059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i="1" dirty="0" smtClean="0"/>
              <a:t>&lt;signature&gt;</a:t>
            </a:r>
          </a:p>
          <a:p>
            <a:r>
              <a:rPr lang="en-US" i="1" dirty="0" smtClean="0"/>
              <a:t>&lt;public key&gt;</a:t>
            </a:r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-25021" y="1618509"/>
            <a:ext cx="17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2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OP_RETURN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40618" y="1377569"/>
            <a:ext cx="6875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Original meaning: </a:t>
            </a:r>
            <a:r>
              <a:rPr lang="en-US" dirty="0" smtClean="0"/>
              <a:t>terminate script execution, leaving stack unchanged.</a:t>
            </a:r>
            <a:endParaRPr lang="en-US" dirty="0"/>
          </a:p>
        </p:txBody>
      </p:sp>
      <p:pic>
        <p:nvPicPr>
          <p:cNvPr id="7" name="Picture 6" descr="Screen Shot 2015-03-04 at 12.43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150" y="1843399"/>
            <a:ext cx="6161754" cy="312640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75150" y="1843399"/>
            <a:ext cx="6161754" cy="369332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/blob/v0.1.5/script.cpp#L170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11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Steal any output!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73401" y="2642532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&lt;</a:t>
            </a:r>
            <a:r>
              <a:rPr lang="pl-PL" i="1" dirty="0" err="1" smtClean="0"/>
              <a:t>bitcoin</a:t>
            </a:r>
            <a:r>
              <a:rPr lang="pl-PL" i="1" dirty="0" smtClean="0"/>
              <a:t> </a:t>
            </a:r>
            <a:r>
              <a:rPr lang="pl-PL" i="1" dirty="0" err="1" smtClean="0"/>
              <a:t>address</a:t>
            </a:r>
            <a:r>
              <a:rPr lang="pl-PL" i="1" dirty="0" smtClean="0"/>
              <a:t> (</a:t>
            </a:r>
            <a:r>
              <a:rPr lang="pl-PL" i="1" dirty="0" err="1" smtClean="0"/>
              <a:t>hash</a:t>
            </a:r>
            <a:r>
              <a:rPr lang="pl-PL" i="1" dirty="0" smtClean="0"/>
              <a:t> of public </a:t>
            </a:r>
            <a:r>
              <a:rPr lang="pl-PL" i="1" dirty="0" err="1" smtClean="0"/>
              <a:t>key</a:t>
            </a:r>
            <a:r>
              <a:rPr lang="pl-PL" i="1" dirty="0" smtClean="0"/>
              <a:t>)&gt;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86081" y="319524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43000" y="1200150"/>
            <a:ext cx="6533059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endParaRPr lang="en-US" i="1" dirty="0" smtClean="0"/>
          </a:p>
          <a:p>
            <a:endParaRPr lang="en-US" i="1" dirty="0"/>
          </a:p>
          <a:p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-25021" y="1618509"/>
            <a:ext cx="17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34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Steal any output!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73401" y="2642532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&lt;</a:t>
            </a:r>
            <a:r>
              <a:rPr lang="pl-PL" i="1" dirty="0" err="1" smtClean="0"/>
              <a:t>bitcoin</a:t>
            </a:r>
            <a:r>
              <a:rPr lang="pl-PL" i="1" dirty="0" smtClean="0"/>
              <a:t> </a:t>
            </a:r>
            <a:r>
              <a:rPr lang="pl-PL" i="1" dirty="0" err="1" smtClean="0"/>
              <a:t>address</a:t>
            </a:r>
            <a:r>
              <a:rPr lang="pl-PL" i="1" dirty="0" smtClean="0"/>
              <a:t> (</a:t>
            </a:r>
            <a:r>
              <a:rPr lang="pl-PL" i="1" dirty="0" err="1" smtClean="0"/>
              <a:t>hash</a:t>
            </a:r>
            <a:r>
              <a:rPr lang="pl-PL" i="1" dirty="0" smtClean="0"/>
              <a:t> of public </a:t>
            </a:r>
            <a:r>
              <a:rPr lang="pl-PL" i="1" dirty="0" err="1" smtClean="0"/>
              <a:t>key</a:t>
            </a:r>
            <a:r>
              <a:rPr lang="pl-PL" i="1" dirty="0" smtClean="0"/>
              <a:t>)&gt;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86081" y="319524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43000" y="1200150"/>
            <a:ext cx="6533059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endParaRPr lang="en-US" i="1" dirty="0" smtClean="0"/>
          </a:p>
          <a:p>
            <a:endParaRPr lang="en-US" i="1" dirty="0"/>
          </a:p>
          <a:p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-25021" y="1618509"/>
            <a:ext cx="17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70064" y="4367153"/>
            <a:ext cx="6302627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 smtClean="0"/>
              <a:t>This is the by far biggest bug in </a:t>
            </a:r>
            <a:r>
              <a:rPr lang="en-US" sz="2000" dirty="0" err="1" smtClean="0"/>
              <a:t>bitcoin</a:t>
            </a:r>
            <a:r>
              <a:rPr lang="en-US" sz="2000" dirty="0" smtClean="0"/>
              <a:t> (discovered so far!).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3261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OP_RETURN (fixed July 2010)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  <p:pic>
        <p:nvPicPr>
          <p:cNvPr id="10" name="Picture 9" descr="Screen Shot 2015-03-04 at 12.36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68" y="1063229"/>
            <a:ext cx="8039100" cy="15621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066799" y="1052368"/>
            <a:ext cx="75154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</a:t>
            </a:r>
            <a:r>
              <a:rPr lang="en-US" sz="1200" dirty="0" err="1">
                <a:hlinkClick r:id="rId3"/>
              </a:rPr>
              <a:t>github.com</a:t>
            </a:r>
            <a:r>
              <a:rPr lang="en-US" sz="1200" dirty="0">
                <a:hlinkClick r:id="rId3"/>
              </a:rPr>
              <a:t>/</a:t>
            </a:r>
            <a:r>
              <a:rPr lang="en-US" sz="1200" dirty="0" err="1">
                <a:hlinkClick r:id="rId3"/>
              </a:rPr>
              <a:t>btcsuite</a:t>
            </a:r>
            <a:r>
              <a:rPr lang="en-US" sz="1200" dirty="0">
                <a:hlinkClick r:id="rId3"/>
              </a:rPr>
              <a:t>/</a:t>
            </a:r>
            <a:r>
              <a:rPr lang="en-US" sz="1200" dirty="0" err="1">
                <a:hlinkClick r:id="rId3"/>
              </a:rPr>
              <a:t>btcd</a:t>
            </a:r>
            <a:r>
              <a:rPr lang="en-US" sz="1200" dirty="0">
                <a:hlinkClick r:id="rId3"/>
              </a:rPr>
              <a:t>/blob/c153596542b3d87dd774c29aa5be5117ac01a234/</a:t>
            </a:r>
            <a:r>
              <a:rPr lang="en-US" sz="1200" b="1" dirty="0" err="1">
                <a:hlinkClick r:id="rId3"/>
              </a:rPr>
              <a:t>txscript</a:t>
            </a:r>
            <a:r>
              <a:rPr lang="en-US" sz="1200" b="1" dirty="0">
                <a:hlinkClick r:id="rId3"/>
              </a:rPr>
              <a:t>/opcode.go</a:t>
            </a:r>
            <a:r>
              <a:rPr lang="en-US" sz="1200" dirty="0">
                <a:hlinkClick r:id="rId3"/>
              </a:rPr>
              <a:t>#L1239</a:t>
            </a:r>
            <a:endParaRPr lang="en-US" sz="1200" dirty="0"/>
          </a:p>
        </p:txBody>
      </p:sp>
      <p:pic>
        <p:nvPicPr>
          <p:cNvPr id="13" name="Picture 12" descr="Screen Shot 2015-03-04 at 12.39.2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9830"/>
            <a:ext cx="9144000" cy="227710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151281" y="2732983"/>
            <a:ext cx="78853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</a:t>
            </a:r>
            <a:r>
              <a:rPr lang="en-US" sz="1200" dirty="0" err="1">
                <a:hlinkClick r:id="rId5"/>
              </a:rPr>
              <a:t>github.com</a:t>
            </a:r>
            <a:r>
              <a:rPr lang="en-US" sz="1200" dirty="0">
                <a:hlinkClick r:id="rId5"/>
              </a:rPr>
              <a:t>/</a:t>
            </a:r>
            <a:r>
              <a:rPr lang="en-US" sz="1200" dirty="0" err="1">
                <a:hlinkClick r:id="rId5"/>
              </a:rPr>
              <a:t>bitcoin</a:t>
            </a:r>
            <a:r>
              <a:rPr lang="en-US" sz="1200" dirty="0">
                <a:hlinkClick r:id="rId5"/>
              </a:rPr>
              <a:t>/</a:t>
            </a:r>
            <a:r>
              <a:rPr lang="en-US" sz="1200" dirty="0" err="1">
                <a:hlinkClick r:id="rId5"/>
              </a:rPr>
              <a:t>bitcoin</a:t>
            </a:r>
            <a:r>
              <a:rPr lang="en-US" sz="1200" dirty="0">
                <a:hlinkClick r:id="rId5"/>
              </a:rPr>
              <a:t>/blob/41e6e4caba9899ce7c165b0784461c55c867ee24/</a:t>
            </a:r>
            <a:r>
              <a:rPr lang="en-US" sz="1200" dirty="0" err="1">
                <a:hlinkClick r:id="rId5"/>
              </a:rPr>
              <a:t>src</a:t>
            </a:r>
            <a:r>
              <a:rPr lang="en-US" sz="1200" dirty="0">
                <a:hlinkClick r:id="rId5"/>
              </a:rPr>
              <a:t>/script/interpreter.cpp#L397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00553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OP_RETURN (fixed July 2010)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27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40618" y="1377569"/>
            <a:ext cx="4681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Updated meaning: Mark transaction as Invalid.</a:t>
            </a:r>
            <a:endParaRPr lang="en-US" dirty="0"/>
          </a:p>
        </p:txBody>
      </p:sp>
      <p:pic>
        <p:nvPicPr>
          <p:cNvPr id="6" name="Picture 5" descr="Screen Shot 2015-03-04 at 11.45.4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961" y="2040756"/>
            <a:ext cx="6904719" cy="2576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5257800" y="3958510"/>
            <a:ext cx="3737093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Biggest “bug” in Antonopoulos’ book?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5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3399"/>
            <a:ext cx="8229600" cy="857250"/>
          </a:xfrm>
        </p:spPr>
        <p:txBody>
          <a:bodyPr/>
          <a:lstStyle/>
          <a:p>
            <a:r>
              <a:rPr lang="en-US" dirty="0" smtClean="0"/>
              <a:t>Actual Scripts in </a:t>
            </a:r>
            <a:r>
              <a:rPr lang="en-US" dirty="0" err="1" smtClean="0"/>
              <a:t>Bitcoin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5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Bitcoin</a:t>
            </a:r>
            <a:r>
              <a:rPr lang="en-US" dirty="0" smtClean="0"/>
              <a:t> (and </a:t>
            </a:r>
            <a:r>
              <a:rPr lang="en-US" dirty="0" err="1" smtClean="0"/>
              <a:t>PointCoin</a:t>
            </a:r>
            <a:r>
              <a:rPr lang="en-US" dirty="0" smtClean="0"/>
              <a:t>) Transactions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1204724"/>
            <a:ext cx="822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err="1">
                <a:hlinkClick r:id="rId2"/>
              </a:rPr>
              <a:t>blockexplorer.bitcoin-class.org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rawtx</a:t>
            </a:r>
            <a:r>
              <a:rPr lang="en-US" dirty="0">
                <a:hlinkClick r:id="rId2"/>
              </a:rPr>
              <a:t>/f2d90b4ee862c328f42fb24ca5a84051a495af1de0f8d129a5b33cd98822719a</a:t>
            </a:r>
            <a:endParaRPr lang="en-US" dirty="0"/>
          </a:p>
        </p:txBody>
      </p:sp>
      <p:pic>
        <p:nvPicPr>
          <p:cNvPr id="5" name="Picture 4" descr="Screen Shot 2015-03-02 at 8.03.4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038350"/>
            <a:ext cx="8915571" cy="21247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066800" y="4324350"/>
            <a:ext cx="7254961" cy="4616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Transaction outputs include programs written in “Script”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7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29</a:t>
            </a:fld>
            <a:endParaRPr lang="en-US"/>
          </a:p>
        </p:txBody>
      </p:sp>
      <p:pic>
        <p:nvPicPr>
          <p:cNvPr id="3" name="Picture 2" descr="Screen Shot 2015-03-02 at 9.22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0"/>
            <a:ext cx="8199978" cy="5143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95800" y="57150"/>
            <a:ext cx="413891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(first 290,000 blocks, through 2014-03-11)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35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30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87322" y="2104359"/>
            <a:ext cx="186150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aseline="30000" dirty="0"/>
              <a:t>OP_RETURN </a:t>
            </a:r>
            <a:endParaRPr lang="en-US" sz="3600" baseline="30000" dirty="0" smtClean="0"/>
          </a:p>
          <a:p>
            <a:r>
              <a:rPr lang="en-US" sz="3600" baseline="30000" dirty="0" smtClean="0"/>
              <a:t>OP_DATA_40</a:t>
            </a:r>
            <a:endParaRPr lang="en-US" sz="3600" dirty="0"/>
          </a:p>
        </p:txBody>
      </p:sp>
      <p:pic>
        <p:nvPicPr>
          <p:cNvPr id="5" name="Picture 4" descr="Screen Shot 2015-03-02 at 9.22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007" y="117733"/>
            <a:ext cx="4676945" cy="29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986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Powerful Scripts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964074" y="1711029"/>
            <a:ext cx="61205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OP_CHECKMULTISIG [x] [sig]</a:t>
            </a:r>
            <a:r>
              <a:rPr lang="en-US" sz="2800" baseline="30000" dirty="0" smtClean="0"/>
              <a:t>k</a:t>
            </a:r>
            <a:r>
              <a:rPr lang="en-US" sz="2800" dirty="0" smtClean="0"/>
              <a:t> [pub key]</a:t>
            </a:r>
            <a:r>
              <a:rPr lang="en-US" sz="2800" baseline="30000" dirty="0" smtClean="0"/>
              <a:t>k</a:t>
            </a:r>
            <a:endParaRPr lang="en-US" sz="2800" baseline="30000" dirty="0"/>
          </a:p>
        </p:txBody>
      </p:sp>
      <p:sp>
        <p:nvSpPr>
          <p:cNvPr id="5" name="TextBox 4"/>
          <p:cNvSpPr txBox="1"/>
          <p:nvPr/>
        </p:nvSpPr>
        <p:spPr>
          <a:xfrm>
            <a:off x="4741778" y="2722491"/>
            <a:ext cx="3622844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valid := 0</a:t>
            </a:r>
          </a:p>
          <a:p>
            <a:r>
              <a:rPr lang="en-US" dirty="0" smtClean="0"/>
              <a:t>for each signature [1, k]:</a:t>
            </a:r>
          </a:p>
          <a:p>
            <a:r>
              <a:rPr lang="en-US" dirty="0"/>
              <a:t>	</a:t>
            </a:r>
            <a:r>
              <a:rPr lang="en-US" dirty="0" smtClean="0"/>
              <a:t>if </a:t>
            </a:r>
            <a:r>
              <a:rPr lang="en-US" dirty="0" err="1" smtClean="0"/>
              <a:t>checksig</a:t>
            </a:r>
            <a:r>
              <a:rPr lang="en-US" dirty="0"/>
              <a:t>(</a:t>
            </a:r>
            <a:r>
              <a:rPr lang="en-US" dirty="0" err="1" smtClean="0"/>
              <a:t>sig</a:t>
            </a:r>
            <a:r>
              <a:rPr lang="en-US" baseline="-25000" dirty="0" err="1" smtClean="0"/>
              <a:t>k</a:t>
            </a:r>
            <a:r>
              <a:rPr lang="en-US" dirty="0" smtClean="0"/>
              <a:t>, </a:t>
            </a:r>
            <a:r>
              <a:rPr lang="en-US" dirty="0" err="1" smtClean="0"/>
              <a:t>pub</a:t>
            </a:r>
            <a:r>
              <a:rPr lang="en-US" baseline="-25000" dirty="0" err="1" smtClean="0"/>
              <a:t>k</a:t>
            </a:r>
            <a:r>
              <a:rPr lang="en-US" dirty="0" smtClean="0"/>
              <a:t>): valid += 1</a:t>
            </a:r>
          </a:p>
          <a:p>
            <a:r>
              <a:rPr lang="en-US" dirty="0" smtClean="0"/>
              <a:t>if valid &gt;= x: </a:t>
            </a:r>
            <a:r>
              <a:rPr lang="en-US" b="1" dirty="0" smtClean="0"/>
              <a:t>1</a:t>
            </a:r>
            <a:r>
              <a:rPr lang="en-US" dirty="0" smtClean="0"/>
              <a:t> </a:t>
            </a:r>
          </a:p>
          <a:p>
            <a:r>
              <a:rPr lang="en-US" dirty="0" smtClean="0"/>
              <a:t>else: </a:t>
            </a:r>
            <a:r>
              <a:rPr lang="en-US" b="1" dirty="0" smtClean="0"/>
              <a:t>0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3397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Project 2 Part 2: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/>
              <a:t>Due Thursday 5 </a:t>
            </a:r>
            <a:r>
              <a:rPr lang="en-US" b="1" dirty="0" smtClean="0"/>
              <a:t>March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92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Script</a:t>
            </a:r>
            <a:r>
              <a:rPr lang="en-US" dirty="0" smtClean="0"/>
              <a:t> Language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85287" y="1425197"/>
            <a:ext cx="760210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Stack-based (similar to JVML)</a:t>
            </a:r>
          </a:p>
          <a:p>
            <a:r>
              <a:rPr lang="en-US" sz="2800" dirty="0" smtClean="0"/>
              <a:t>~80 </a:t>
            </a:r>
            <a:r>
              <a:rPr lang="en-US" sz="2800" dirty="0" err="1" smtClean="0"/>
              <a:t>opcodes</a:t>
            </a:r>
            <a:r>
              <a:rPr lang="en-US" sz="2800" dirty="0" smtClean="0"/>
              <a:t> (many have been deprecated)</a:t>
            </a:r>
          </a:p>
          <a:p>
            <a:r>
              <a:rPr lang="en-US" sz="2800" dirty="0" smtClean="0"/>
              <a:t>Late addition to </a:t>
            </a:r>
            <a:r>
              <a:rPr lang="en-US" sz="2800" dirty="0" err="1" smtClean="0"/>
              <a:t>bitcoin</a:t>
            </a:r>
            <a:r>
              <a:rPr lang="en-US" sz="2800" dirty="0" smtClean="0"/>
              <a:t> design</a:t>
            </a:r>
          </a:p>
          <a:p>
            <a:endParaRPr lang="en-US" sz="2800" dirty="0"/>
          </a:p>
          <a:p>
            <a:r>
              <a:rPr lang="en-US" sz="2800" dirty="0" smtClean="0"/>
              <a:t>Lots of limitations in what nodes will accept: </a:t>
            </a:r>
            <a:r>
              <a:rPr lang="en-US" sz="2800" dirty="0" err="1" smtClean="0"/>
              <a:t>altcoins</a:t>
            </a:r>
            <a:r>
              <a:rPr lang="en-US" sz="2800" dirty="0" smtClean="0"/>
              <a:t> are taking different approaches</a:t>
            </a:r>
          </a:p>
        </p:txBody>
      </p:sp>
    </p:spTree>
    <p:extLst>
      <p:ext uri="{BB962C8B-B14F-4D97-AF65-F5344CB8AC3E}">
        <p14:creationId xmlns:p14="http://schemas.microsoft.com/office/powerpoint/2010/main" val="300271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76658" y="1543963"/>
            <a:ext cx="160813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OP_1</a:t>
            </a:r>
          </a:p>
          <a:p>
            <a:r>
              <a:rPr lang="en-US" sz="2400" b="1" dirty="0" smtClean="0"/>
              <a:t>OP_DUP</a:t>
            </a:r>
          </a:p>
          <a:p>
            <a:r>
              <a:rPr lang="en-US" sz="2400" b="1" dirty="0" smtClean="0"/>
              <a:t>OP_ADD</a:t>
            </a:r>
          </a:p>
          <a:p>
            <a:r>
              <a:rPr lang="en-US" sz="2400" b="1" dirty="0" smtClean="0"/>
              <a:t>OP_DUP</a:t>
            </a:r>
          </a:p>
          <a:p>
            <a:r>
              <a:rPr lang="en-US" sz="2400" b="1" dirty="0" smtClean="0"/>
              <a:t>OP_SUB</a:t>
            </a:r>
          </a:p>
          <a:p>
            <a:r>
              <a:rPr lang="en-US" sz="2400" b="1" dirty="0" smtClean="0"/>
              <a:t>OP_VERIFY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45310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Script Turing-Complete?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3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37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 descr="Screen Shot 2015-03-03 at 9.45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259" y="1765889"/>
            <a:ext cx="4529741" cy="3377612"/>
          </a:xfrm>
          <a:prstGeom prst="rect">
            <a:avLst/>
          </a:prstGeom>
        </p:spPr>
      </p:pic>
      <p:pic>
        <p:nvPicPr>
          <p:cNvPr id="3" name="Picture 2" descr="Screen Shot 2015-03-03 at 9.44.36 PM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887" b="98063" l="2881" r="100000">
                        <a14:foregroundMark x1="2881" y1="2887" x2="98738" y2="97844"/>
                        <a14:foregroundMark x1="50906" y1="24050" x2="50906" y2="24050"/>
                        <a14:foregroundMark x1="79610" y1="24525" x2="79610" y2="24525"/>
                        <a14:backgroundMark x1="97832" y1="50256" x2="97667" y2="88925"/>
                        <a14:backgroundMark x1="98381" y1="90863" x2="77799" y2="94700"/>
                        <a14:backgroundMark x1="98381" y1="94006" x2="94402" y2="997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61811" cy="380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00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-107" t="7227" r="-1" b="15370"/>
          <a:stretch/>
        </p:blipFill>
        <p:spPr>
          <a:xfrm>
            <a:off x="-123297" y="-120498"/>
            <a:ext cx="9358228" cy="52640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3606" y="164446"/>
            <a:ext cx="20135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>
                <a:solidFill>
                  <a:srgbClr val="FFFF00"/>
                </a:solidFill>
              </a:rPr>
              <a:t>dori-mic.org</a:t>
            </a:r>
            <a:endParaRPr lang="en-US" sz="28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408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28906</TotalTime>
  <Words>672</Words>
  <Application>Microsoft Macintosh PowerPoint</Application>
  <PresentationFormat>On-screen Show (16:9)</PresentationFormat>
  <Paragraphs>159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PowerPoint Presentation</vt:lpstr>
      <vt:lpstr>Plan for Today</vt:lpstr>
      <vt:lpstr>Bitcoin (and PointCoin) Transactions</vt:lpstr>
      <vt:lpstr>Script Language</vt:lpstr>
      <vt:lpstr>Interpreting Script</vt:lpstr>
      <vt:lpstr>Is Script Turing-Complete?</vt:lpstr>
      <vt:lpstr>PowerPoint Presentation</vt:lpstr>
      <vt:lpstr>PowerPoint Presentation</vt:lpstr>
      <vt:lpstr>PowerPoint Presentation</vt:lpstr>
      <vt:lpstr>Interpreting Script</vt:lpstr>
      <vt:lpstr>PowerPoint Presentation</vt:lpstr>
      <vt:lpstr>PowerPoint Presentation</vt:lpstr>
      <vt:lpstr>Interpreting Script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Unlocking Script</vt:lpstr>
      <vt:lpstr>Unlocking Script</vt:lpstr>
      <vt:lpstr>“Pay-to-Script-Hash”</vt:lpstr>
      <vt:lpstr>Unlocking/Locking (pre-2010)</vt:lpstr>
      <vt:lpstr>OP_RETURN</vt:lpstr>
      <vt:lpstr>Steal any output!</vt:lpstr>
      <vt:lpstr>Steal any output!</vt:lpstr>
      <vt:lpstr>OP_RETURN (fixed July 2010)</vt:lpstr>
      <vt:lpstr>OP_RETURN (fixed July 2010)</vt:lpstr>
      <vt:lpstr>Actual Scripts in Bitcoin</vt:lpstr>
      <vt:lpstr>PowerPoint Presentation</vt:lpstr>
      <vt:lpstr>PowerPoint Presentation</vt:lpstr>
      <vt:lpstr>More Powerful Scripts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303</cp:revision>
  <cp:lastPrinted>2015-03-04T18:13:31Z</cp:lastPrinted>
  <dcterms:created xsi:type="dcterms:W3CDTF">2015-01-10T23:57:16Z</dcterms:created>
  <dcterms:modified xsi:type="dcterms:W3CDTF">2015-03-04T18:43:14Z</dcterms:modified>
</cp:coreProperties>
</file>

<file path=docProps/thumbnail.jpeg>
</file>